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57" r:id="rId4"/>
    <p:sldId id="258" r:id="rId5"/>
    <p:sldId id="259" r:id="rId6"/>
    <p:sldId id="260" r:id="rId7"/>
    <p:sldId id="272" r:id="rId8"/>
    <p:sldId id="277" r:id="rId9"/>
    <p:sldId id="276" r:id="rId10"/>
    <p:sldId id="275" r:id="rId11"/>
    <p:sldId id="273" r:id="rId12"/>
    <p:sldId id="278" r:id="rId13"/>
    <p:sldId id="261" r:id="rId14"/>
    <p:sldId id="262" r:id="rId15"/>
    <p:sldId id="263" r:id="rId16"/>
    <p:sldId id="264" r:id="rId17"/>
    <p:sldId id="267" r:id="rId18"/>
    <p:sldId id="266" r:id="rId19"/>
    <p:sldId id="269" r:id="rId20"/>
    <p:sldId id="274" r:id="rId21"/>
    <p:sldId id="268" r:id="rId22"/>
    <p:sldId id="281" r:id="rId23"/>
    <p:sldId id="282" r:id="rId24"/>
    <p:sldId id="283" r:id="rId25"/>
    <p:sldId id="271" r:id="rId26"/>
  </p:sldIdLst>
  <p:sldSz cx="18288000" cy="10287000"/>
  <p:notesSz cx="6858000" cy="9144000"/>
  <p:embeddedFontLst>
    <p:embeddedFont>
      <p:font typeface="Garet" panose="020B0604020202020204" charset="0"/>
      <p:regular r:id="rId28"/>
    </p:embeddedFont>
    <p:embeddedFont>
      <p:font typeface="Garet Bold" panose="020B0604020202020204" charset="0"/>
      <p:regular r:id="rId29"/>
    </p:embeddedFont>
    <p:embeddedFont>
      <p:font typeface="Klein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8" y="6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2EB3-AB5B-4811-AC65-E0AA5E141266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045AF-B1AA-448B-B0BF-8224B31C70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06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9787" y="2327564"/>
            <a:ext cx="7427462" cy="7540966"/>
          </a:xfrm>
          <a:custGeom>
            <a:avLst/>
            <a:gdLst/>
            <a:ahLst/>
            <a:cxnLst/>
            <a:rect l="l" t="t" r="r" b="b"/>
            <a:pathLst>
              <a:path w="9031111" h="8229600">
                <a:moveTo>
                  <a:pt x="9031111" y="0"/>
                </a:moveTo>
                <a:lnTo>
                  <a:pt x="0" y="0"/>
                </a:lnTo>
                <a:lnTo>
                  <a:pt x="0" y="8229600"/>
                </a:lnTo>
                <a:lnTo>
                  <a:pt x="9031111" y="8229600"/>
                </a:lnTo>
                <a:lnTo>
                  <a:pt x="90311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47249" y="3266289"/>
            <a:ext cx="9712051" cy="312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62"/>
              </a:lnSpc>
              <a:spcBef>
                <a:spcPct val="0"/>
              </a:spcBef>
            </a:pPr>
            <a:r>
              <a:rPr lang="en-US" sz="770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ONLINE INSURANCE MANAGEMENT SYSTEM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E5820-7933-DB8B-A748-BB4241177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3A9595E-09A4-0519-355D-9B05F8E1CA78}"/>
              </a:ext>
            </a:extLst>
          </p:cNvPr>
          <p:cNvSpPr txBox="1"/>
          <p:nvPr/>
        </p:nvSpPr>
        <p:spPr>
          <a:xfrm>
            <a:off x="616057" y="654263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RESET PASSWORD PAGE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93108-63EB-32EA-AC9A-3323A28C1290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3BB0B-F30F-AB35-8B37-195476EA7252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2ABD5-B0F9-6AC4-CA0B-8607D6C9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" b="1825"/>
          <a:stretch/>
        </p:blipFill>
        <p:spPr>
          <a:xfrm>
            <a:off x="4024116" y="2304893"/>
            <a:ext cx="10201983" cy="5125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0A83FC-1F5E-144F-30CE-DDE5A8DB7EB9}"/>
              </a:ext>
            </a:extLst>
          </p:cNvPr>
          <p:cNvSpPr txBox="1"/>
          <p:nvPr/>
        </p:nvSpPr>
        <p:spPr>
          <a:xfrm>
            <a:off x="6206418" y="74300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user forget password they can reset it using their email id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3CECF-FA72-BDFE-8614-94003B54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2B587F9-1EA4-D4FB-0A8E-212A81580364}"/>
              </a:ext>
            </a:extLst>
          </p:cNvPr>
          <p:cNvSpPr txBox="1"/>
          <p:nvPr/>
        </p:nvSpPr>
        <p:spPr>
          <a:xfrm>
            <a:off x="1295400" y="5715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A8565-FE02-B2A2-2D08-20C99030A9F4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ACFC-5F35-EA2E-EFF8-B4750C5D02BB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6F9B5B-0D4C-E3AA-2590-0EDF1B873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8" r="1441" b="5637"/>
          <a:stretch/>
        </p:blipFill>
        <p:spPr>
          <a:xfrm>
            <a:off x="304800" y="1679430"/>
            <a:ext cx="12573000" cy="7807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B38BDB-948A-1DF9-B27B-1719F69D3277}"/>
              </a:ext>
            </a:extLst>
          </p:cNvPr>
          <p:cNvSpPr txBox="1"/>
          <p:nvPr/>
        </p:nvSpPr>
        <p:spPr>
          <a:xfrm>
            <a:off x="12877800" y="3162300"/>
            <a:ext cx="525779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Home page.</a:t>
            </a:r>
          </a:p>
          <a:p>
            <a:endParaRPr lang="en-US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shows all the features of website.</a:t>
            </a:r>
            <a:endParaRPr lang="en-IN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8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1AD93-0E8A-65BB-2BC9-7AA9CB1CE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90700"/>
            <a:ext cx="12789582" cy="7194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47351-5028-52DB-D26F-F90485D95610}"/>
              </a:ext>
            </a:extLst>
          </p:cNvPr>
          <p:cNvSpPr txBox="1"/>
          <p:nvPr/>
        </p:nvSpPr>
        <p:spPr>
          <a:xfrm>
            <a:off x="457200" y="4953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ABOUT US PAGE:</a:t>
            </a:r>
            <a:endParaRPr lang="en-IN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FCC49-7256-7C67-A688-5D45E7007877}"/>
              </a:ext>
            </a:extLst>
          </p:cNvPr>
          <p:cNvSpPr txBox="1"/>
          <p:nvPr/>
        </p:nvSpPr>
        <p:spPr>
          <a:xfrm>
            <a:off x="685800" y="2171700"/>
            <a:ext cx="33528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This page tells about the website,</a:t>
            </a:r>
          </a:p>
          <a:p>
            <a:r>
              <a:rPr lang="en-US" sz="4400" dirty="0">
                <a:solidFill>
                  <a:schemeClr val="accent2"/>
                </a:solidFill>
              </a:rPr>
              <a:t>missions, values,</a:t>
            </a:r>
          </a:p>
          <a:p>
            <a:r>
              <a:rPr lang="en-US" sz="4400" dirty="0">
                <a:solidFill>
                  <a:schemeClr val="accent2"/>
                </a:solidFill>
              </a:rPr>
              <a:t>services and how the system 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60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7266" y="638913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CONTACT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F9EA5-3DBD-EFB1-C01E-61AC9131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4" r="1645" b="5297"/>
          <a:stretch/>
        </p:blipFill>
        <p:spPr>
          <a:xfrm>
            <a:off x="3929654" y="1850733"/>
            <a:ext cx="10844330" cy="5508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AB99E-E427-FF3C-E5F2-DC6E07A2B1D4}"/>
              </a:ext>
            </a:extLst>
          </p:cNvPr>
          <p:cNvSpPr txBox="1"/>
          <p:nvPr/>
        </p:nvSpPr>
        <p:spPr>
          <a:xfrm>
            <a:off x="5634211" y="7742066"/>
            <a:ext cx="7964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dedicated contact page for user for contacting the agents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953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AVAILABLITY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861E039-9D0C-025B-D7EC-323CA4B5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b="7099"/>
          <a:stretch/>
        </p:blipFill>
        <p:spPr>
          <a:xfrm>
            <a:off x="380999" y="1539306"/>
            <a:ext cx="8000999" cy="5128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84B0A-47C6-9253-A3D9-49CB1CE29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7" b="5993"/>
          <a:stretch/>
        </p:blipFill>
        <p:spPr>
          <a:xfrm>
            <a:off x="8610600" y="5676900"/>
            <a:ext cx="9143999" cy="435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F780E-41D8-7CBC-FA6A-729F2A47B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10349" r="7122" b="11364"/>
          <a:stretch/>
        </p:blipFill>
        <p:spPr>
          <a:xfrm>
            <a:off x="8610600" y="1552385"/>
            <a:ext cx="8915400" cy="3819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446E7-BC4A-A27F-4D81-21895AD002CA}"/>
              </a:ext>
            </a:extLst>
          </p:cNvPr>
          <p:cNvSpPr txBox="1"/>
          <p:nvPr/>
        </p:nvSpPr>
        <p:spPr>
          <a:xfrm>
            <a:off x="228599" y="7237155"/>
            <a:ext cx="8153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check out for availability of agents if they are available user can contact them.</a:t>
            </a:r>
          </a:p>
          <a:p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they are not available they can click on NOTIFY button.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408583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BOOKING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2613568-3187-FEAF-FCCF-B61059D04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4" b="15703"/>
          <a:stretch/>
        </p:blipFill>
        <p:spPr>
          <a:xfrm>
            <a:off x="6781800" y="1028700"/>
            <a:ext cx="11213365" cy="8714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912B44-8DB7-10B2-9E8B-DFB84AFF29B7}"/>
              </a:ext>
            </a:extLst>
          </p:cNvPr>
          <p:cNvSpPr txBox="1"/>
          <p:nvPr/>
        </p:nvSpPr>
        <p:spPr>
          <a:xfrm>
            <a:off x="292836" y="3581326"/>
            <a:ext cx="6931410" cy="308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Book an Agent by our Booking Agent page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name , email , phone number and the date we booked the appointment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671" y="5715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CANCELLATION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65DAC1D-600E-4267-6BD7-922C5AF74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8" b="16263"/>
          <a:stretch/>
        </p:blipFill>
        <p:spPr>
          <a:xfrm>
            <a:off x="226670" y="1400302"/>
            <a:ext cx="10898529" cy="8391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0127D-1C4F-B7DB-FEEE-F41F42AA7FBD}"/>
              </a:ext>
            </a:extLst>
          </p:cNvPr>
          <p:cNvSpPr txBox="1"/>
          <p:nvPr/>
        </p:nvSpPr>
        <p:spPr>
          <a:xfrm>
            <a:off x="11964032" y="3936797"/>
            <a:ext cx="60972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CANCEL there booking with an Agent by our cancellation page.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need to provide appointment </a:t>
            </a:r>
            <a:r>
              <a:rPr lang="en-IN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id,agent</a:t>
            </a: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 and appointment date and reason for cancellation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899" y="6477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PLAN MANAGEMENT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F3575C-D066-343A-5C82-65611097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3" b="6538"/>
          <a:stretch/>
        </p:blipFill>
        <p:spPr>
          <a:xfrm>
            <a:off x="274898" y="1476502"/>
            <a:ext cx="10240701" cy="8543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B0460-CE26-0ABC-46DC-B77BA2D1EA16}"/>
              </a:ext>
            </a:extLst>
          </p:cNvPr>
          <p:cNvSpPr txBox="1"/>
          <p:nvPr/>
        </p:nvSpPr>
        <p:spPr>
          <a:xfrm>
            <a:off x="10668000" y="4179250"/>
            <a:ext cx="5486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PLAN management page , where the user have different type of Insurance Plan are available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144A353-32FF-BFDF-34D1-8433C524D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6668"/>
          <a:stretch/>
        </p:blipFill>
        <p:spPr>
          <a:xfrm>
            <a:off x="8382000" y="5524500"/>
            <a:ext cx="9555892" cy="441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15A00-6BDD-57FF-E3D4-8B256936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3120" r="9322" b="17702"/>
          <a:stretch/>
        </p:blipFill>
        <p:spPr>
          <a:xfrm>
            <a:off x="152400" y="1190774"/>
            <a:ext cx="78486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1570F-CBAC-40C3-E5BC-24D0482EC211}"/>
              </a:ext>
            </a:extLst>
          </p:cNvPr>
          <p:cNvSpPr txBox="1"/>
          <p:nvPr/>
        </p:nvSpPr>
        <p:spPr>
          <a:xfrm>
            <a:off x="533400" y="190500"/>
            <a:ext cx="7620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900" dirty="0">
                <a:solidFill>
                  <a:srgbClr val="FF0000"/>
                </a:solidFill>
                <a:latin typeface="Klein" panose="020B0604020202020204" charset="0"/>
              </a:rPr>
              <a:t>SUBSCRIPTION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75605-C039-9B08-A064-9A8E469257DE}"/>
              </a:ext>
            </a:extLst>
          </p:cNvPr>
          <p:cNvSpPr txBox="1"/>
          <p:nvPr/>
        </p:nvSpPr>
        <p:spPr>
          <a:xfrm>
            <a:off x="9361817" y="2247900"/>
            <a:ext cx="7596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subscription page 3 types of subscription option available for users.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9F13-347E-F1F9-9C6A-F61BACA8295A}"/>
              </a:ext>
            </a:extLst>
          </p:cNvPr>
          <p:cNvSpPr txBox="1"/>
          <p:nvPr/>
        </p:nvSpPr>
        <p:spPr>
          <a:xfrm>
            <a:off x="350108" y="7526566"/>
            <a:ext cx="724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filling out the there details and  clicking on subscribe now they will get confirmation Notification of there plan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604" y="481815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ADMIN REGISTRATION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444566-D9C7-58BA-7AB9-C432F3B9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t="10015" r="5195" b="5943"/>
          <a:stretch/>
        </p:blipFill>
        <p:spPr>
          <a:xfrm>
            <a:off x="390646" y="1638300"/>
            <a:ext cx="8753354" cy="502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93383D-6EA1-2908-A0AB-848A61FB9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" t="10566" r="7526"/>
          <a:stretch/>
        </p:blipFill>
        <p:spPr>
          <a:xfrm>
            <a:off x="9456526" y="4457700"/>
            <a:ext cx="8440827" cy="556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DBE84-B2C8-7C0B-3F8D-184D103BB4C5}"/>
              </a:ext>
            </a:extLst>
          </p:cNvPr>
          <p:cNvSpPr txBox="1"/>
          <p:nvPr/>
        </p:nvSpPr>
        <p:spPr>
          <a:xfrm>
            <a:off x="9712933" y="2389882"/>
            <a:ext cx="8049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admin Registration page where they can register by giving there Username and password.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17530-E99F-C701-A214-DD49E074F50A}"/>
              </a:ext>
            </a:extLst>
          </p:cNvPr>
          <p:cNvSpPr txBox="1"/>
          <p:nvPr/>
        </p:nvSpPr>
        <p:spPr>
          <a:xfrm>
            <a:off x="1713724" y="7429500"/>
            <a:ext cx="571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admin Login page where they can login by giving there Username and password.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16398" y="2247900"/>
            <a:ext cx="9078115" cy="86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5"/>
              </a:lnSpc>
            </a:pPr>
            <a:r>
              <a:rPr lang="en-US" sz="6099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OUR TEAM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11018" y="3549080"/>
            <a:ext cx="8551762" cy="428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Puli Keerthi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pavani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venkata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bhavani</a:t>
            </a:r>
            <a:endParaRPr lang="en-US" sz="3800" dirty="0">
              <a:solidFill>
                <a:srgbClr val="30526A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Jupally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Samhitha</a:t>
            </a:r>
            <a:endParaRPr lang="en-US" sz="3800" dirty="0">
              <a:solidFill>
                <a:srgbClr val="30526A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Aditya Roy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Ramya D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Madduluru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sai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vikas</a:t>
            </a:r>
            <a:endParaRPr lang="en-US" sz="3800" dirty="0">
              <a:solidFill>
                <a:srgbClr val="30526A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98527" y="2404980"/>
            <a:ext cx="8278697" cy="6568988"/>
          </a:xfrm>
          <a:custGeom>
            <a:avLst/>
            <a:gdLst/>
            <a:ahLst/>
            <a:cxnLst/>
            <a:rect l="l" t="t" r="r" b="b"/>
            <a:pathLst>
              <a:path w="11876170" h="8896331">
                <a:moveTo>
                  <a:pt x="0" y="0"/>
                </a:moveTo>
                <a:lnTo>
                  <a:pt x="11876170" y="0"/>
                </a:lnTo>
                <a:lnTo>
                  <a:pt x="11876170" y="8896331"/>
                </a:lnTo>
                <a:lnTo>
                  <a:pt x="0" y="8896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22163" y="8453196"/>
            <a:ext cx="805104" cy="805104"/>
          </a:xfrm>
          <a:custGeom>
            <a:avLst/>
            <a:gdLst/>
            <a:ahLst/>
            <a:cxnLst/>
            <a:rect l="l" t="t" r="r" b="b"/>
            <a:pathLst>
              <a:path w="805104" h="805104">
                <a:moveTo>
                  <a:pt x="0" y="0"/>
                </a:moveTo>
                <a:lnTo>
                  <a:pt x="805104" y="0"/>
                </a:lnTo>
                <a:lnTo>
                  <a:pt x="805104" y="805104"/>
                </a:lnTo>
                <a:lnTo>
                  <a:pt x="0" y="80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8BB5-E033-DAC5-D4AB-57C9C6FB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9BC2780-CBA9-A59C-C0B4-5AE4C0FCFF23}"/>
              </a:ext>
            </a:extLst>
          </p:cNvPr>
          <p:cNvSpPr txBox="1"/>
          <p:nvPr/>
        </p:nvSpPr>
        <p:spPr>
          <a:xfrm>
            <a:off x="364604" y="481815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ADMIN </a:t>
            </a:r>
            <a:r>
              <a:rPr lang="en-IN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PASSWORD</a:t>
            </a: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 </a:t>
            </a:r>
            <a:r>
              <a:rPr lang="en-IN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RESET.</a:t>
            </a:r>
            <a:endParaRPr lang="en-US" sz="5900" dirty="0">
              <a:solidFill>
                <a:srgbClr val="F25044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C4329F-12C0-A22E-63A1-F6B67944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2" t="9393" r="13932"/>
          <a:stretch/>
        </p:blipFill>
        <p:spPr>
          <a:xfrm>
            <a:off x="228600" y="1978650"/>
            <a:ext cx="10760596" cy="7800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17877-C0AD-EC98-F122-E5D1CE2AF450}"/>
              </a:ext>
            </a:extLst>
          </p:cNvPr>
          <p:cNvSpPr txBox="1"/>
          <p:nvPr/>
        </p:nvSpPr>
        <p:spPr>
          <a:xfrm>
            <a:off x="11353800" y="3573840"/>
            <a:ext cx="5715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ADMIN forgot there password they can reset it by using Forgot Password option.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provide their username and the new password that they are resetting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2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191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ADMIN DASHBOARD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AB0A2-F653-66F4-C4F6-DF69D569FC31}"/>
              </a:ext>
            </a:extLst>
          </p:cNvPr>
          <p:cNvSpPr txBox="1"/>
          <p:nvPr/>
        </p:nvSpPr>
        <p:spPr>
          <a:xfrm>
            <a:off x="11963400" y="4127996"/>
            <a:ext cx="591966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ADMIN welcome page , where different features are available</a:t>
            </a:r>
            <a:r>
              <a:rPr lang="en-IN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admin can manage users, agents ,plans , appointments and can view reports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CD21D-4DDD-40C2-C07B-58597FC0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085" y="1485900"/>
            <a:ext cx="11481822" cy="64585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418" y="333967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APPOINTMENT MANAGEMENT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70EB76-B31C-088F-1985-E039DED8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6475" y="1384165"/>
            <a:ext cx="7779800" cy="4376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2C897-1949-B168-F79B-302B0E661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t="10088" r="4296" b="11220"/>
          <a:stretch/>
        </p:blipFill>
        <p:spPr>
          <a:xfrm>
            <a:off x="9351818" y="1384165"/>
            <a:ext cx="7942628" cy="396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D197E-1C9E-137C-A189-6F4F3D6D9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9" t="35853" r="16426" b="8070"/>
          <a:stretch/>
        </p:blipFill>
        <p:spPr>
          <a:xfrm>
            <a:off x="383603" y="6005461"/>
            <a:ext cx="8435543" cy="3281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D077C-2F2B-63A2-3A93-4796985E9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7971" r="18453" b="12020"/>
          <a:stretch/>
        </p:blipFill>
        <p:spPr>
          <a:xfrm>
            <a:off x="9144000" y="5729683"/>
            <a:ext cx="8077200" cy="34551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5DFF94-B066-07A5-D00A-58BD6E496856}"/>
              </a:ext>
            </a:extLst>
          </p:cNvPr>
          <p:cNvSpPr txBox="1"/>
          <p:nvPr/>
        </p:nvSpPr>
        <p:spPr>
          <a:xfrm>
            <a:off x="361418" y="333967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MANAGEMENT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82957-E129-FD1F-073B-3D57D827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44000" y="2160979"/>
            <a:ext cx="8558330" cy="5965041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80B9712-9655-74F7-58B1-E4CE35DE5D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1418" y="2160979"/>
            <a:ext cx="7779800" cy="5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45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A33A2C4-B784-2F9B-B570-1CFF8FD2A787}"/>
              </a:ext>
            </a:extLst>
          </p:cNvPr>
          <p:cNvSpPr txBox="1"/>
          <p:nvPr/>
        </p:nvSpPr>
        <p:spPr>
          <a:xfrm>
            <a:off x="1543119" y="683933"/>
            <a:ext cx="8895966" cy="116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3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CONCLUSION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863E8-A51F-4B60-01A9-910899C2292E}"/>
              </a:ext>
            </a:extLst>
          </p:cNvPr>
          <p:cNvSpPr txBox="1"/>
          <p:nvPr/>
        </p:nvSpPr>
        <p:spPr>
          <a:xfrm>
            <a:off x="1543119" y="2288815"/>
            <a:ext cx="8058829" cy="477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Finally, this Online Insurance Web Application enables user-friendly and secure Application.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User can easily interact with it while viewing available agents, manage their appointments and can subscribe to their desired plans.</a:t>
            </a: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Admin can manage appointments and agents in the admin dashboard.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129EB7E-7005-1F11-7586-6A0D6C2A4C4D}"/>
              </a:ext>
            </a:extLst>
          </p:cNvPr>
          <p:cNvSpPr/>
          <p:nvPr/>
        </p:nvSpPr>
        <p:spPr>
          <a:xfrm>
            <a:off x="11335537" y="2288815"/>
            <a:ext cx="6064512" cy="6116475"/>
          </a:xfrm>
          <a:custGeom>
            <a:avLst/>
            <a:gdLst/>
            <a:ahLst/>
            <a:cxnLst/>
            <a:rect l="l" t="t" r="r" b="b"/>
            <a:pathLst>
              <a:path w="3965171" h="4114800">
                <a:moveTo>
                  <a:pt x="0" y="0"/>
                </a:moveTo>
                <a:lnTo>
                  <a:pt x="3965171" y="0"/>
                </a:lnTo>
                <a:lnTo>
                  <a:pt x="3965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1124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02904" y="3908514"/>
            <a:ext cx="16230600" cy="193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2"/>
              </a:lnSpc>
            </a:pPr>
            <a:r>
              <a:rPr lang="en-US" sz="13813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2441696" y="2361571"/>
            <a:ext cx="5222849" cy="6669074"/>
          </a:xfrm>
          <a:custGeom>
            <a:avLst/>
            <a:gdLst/>
            <a:ahLst/>
            <a:cxnLst/>
            <a:rect l="l" t="t" r="r" b="b"/>
            <a:pathLst>
              <a:path w="8163616" h="7748014">
                <a:moveTo>
                  <a:pt x="0" y="0"/>
                </a:moveTo>
                <a:lnTo>
                  <a:pt x="8163617" y="0"/>
                </a:lnTo>
                <a:lnTo>
                  <a:pt x="8163617" y="7748014"/>
                </a:lnTo>
                <a:lnTo>
                  <a:pt x="0" y="7748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519" y="1968205"/>
            <a:ext cx="7513713" cy="6350590"/>
          </a:xfrm>
          <a:custGeom>
            <a:avLst/>
            <a:gdLst/>
            <a:ahLst/>
            <a:cxnLst/>
            <a:rect l="l" t="t" r="r" b="b"/>
            <a:pathLst>
              <a:path w="12274944" h="8704052">
                <a:moveTo>
                  <a:pt x="0" y="0"/>
                </a:moveTo>
                <a:lnTo>
                  <a:pt x="12274944" y="0"/>
                </a:lnTo>
                <a:lnTo>
                  <a:pt x="12274944" y="8704052"/>
                </a:lnTo>
                <a:lnTo>
                  <a:pt x="0" y="870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26385" y="273905"/>
            <a:ext cx="8895966" cy="115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3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58418" y="1638300"/>
            <a:ext cx="8863933" cy="8267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This Online Insurance Web Application enables users to explore </a:t>
            </a:r>
            <a:r>
              <a:rPr lang="en-US" sz="2400" dirty="0">
                <a:solidFill>
                  <a:schemeClr val="accent2"/>
                </a:solidFill>
                <a:latin typeface="Garet"/>
                <a:ea typeface="Garet"/>
                <a:cs typeface="Garet"/>
                <a:sym typeface="Garet"/>
              </a:rPr>
              <a:t>insurance services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check agent availability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 request notifications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for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unavailable agents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contact support directly 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through a contact form and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book appointments seamlessly.</a:t>
            </a: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The platform features user authentication with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login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registration forms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along with validation for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secure data entry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and an admin dashboard for efficient system oversight.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The project is built with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Java, MySQL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JDBC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offering a strong backend that efficiently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manages data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and ensures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secure user interactions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This project seeks to improve efficiency and customer satisfaction by providing a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user-friendl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y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platform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for managing insurance needs with ease and accessibility.</a:t>
            </a:r>
          </a:p>
        </p:txBody>
      </p:sp>
      <p:sp>
        <p:nvSpPr>
          <p:cNvPr id="5" name="Freeform 5"/>
          <p:cNvSpPr/>
          <p:nvPr/>
        </p:nvSpPr>
        <p:spPr>
          <a:xfrm>
            <a:off x="16422163" y="8453196"/>
            <a:ext cx="805104" cy="805104"/>
          </a:xfrm>
          <a:custGeom>
            <a:avLst/>
            <a:gdLst/>
            <a:ahLst/>
            <a:cxnLst/>
            <a:rect l="l" t="t" r="r" b="b"/>
            <a:pathLst>
              <a:path w="805104" h="805104">
                <a:moveTo>
                  <a:pt x="0" y="0"/>
                </a:moveTo>
                <a:lnTo>
                  <a:pt x="805104" y="0"/>
                </a:lnTo>
                <a:lnTo>
                  <a:pt x="805104" y="805104"/>
                </a:lnTo>
                <a:lnTo>
                  <a:pt x="0" y="80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2435" y="4609755"/>
            <a:ext cx="6162716" cy="4094034"/>
            <a:chOff x="0" y="0"/>
            <a:chExt cx="1623102" cy="1078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3102" cy="1078264"/>
            </a:xfrm>
            <a:custGeom>
              <a:avLst/>
              <a:gdLst/>
              <a:ahLst/>
              <a:cxnLst/>
              <a:rect l="l" t="t" r="r" b="b"/>
              <a:pathLst>
                <a:path w="1623102" h="1078264">
                  <a:moveTo>
                    <a:pt x="0" y="0"/>
                  </a:moveTo>
                  <a:lnTo>
                    <a:pt x="1623102" y="0"/>
                  </a:lnTo>
                  <a:lnTo>
                    <a:pt x="1623102" y="1078264"/>
                  </a:lnTo>
                  <a:lnTo>
                    <a:pt x="0" y="1078264"/>
                  </a:lnTo>
                  <a:close/>
                </a:path>
              </a:pathLst>
            </a:custGeom>
            <a:solidFill>
              <a:srgbClr val="F250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23102" cy="111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7642" y="4609755"/>
            <a:ext cx="6162716" cy="4094034"/>
            <a:chOff x="0" y="0"/>
            <a:chExt cx="1623102" cy="10782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3102" cy="1078264"/>
            </a:xfrm>
            <a:custGeom>
              <a:avLst/>
              <a:gdLst/>
              <a:ahLst/>
              <a:cxnLst/>
              <a:rect l="l" t="t" r="r" b="b"/>
              <a:pathLst>
                <a:path w="1623102" h="1078264">
                  <a:moveTo>
                    <a:pt x="0" y="0"/>
                  </a:moveTo>
                  <a:lnTo>
                    <a:pt x="1623102" y="0"/>
                  </a:lnTo>
                  <a:lnTo>
                    <a:pt x="1623102" y="1078264"/>
                  </a:lnTo>
                  <a:lnTo>
                    <a:pt x="0" y="1078264"/>
                  </a:lnTo>
                  <a:close/>
                </a:path>
              </a:pathLst>
            </a:custGeom>
            <a:solidFill>
              <a:srgbClr val="30526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23102" cy="111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3758" y="4630519"/>
            <a:ext cx="2908573" cy="4094035"/>
          </a:xfrm>
          <a:custGeom>
            <a:avLst/>
            <a:gdLst/>
            <a:ahLst/>
            <a:cxnLst/>
            <a:rect l="l" t="t" r="r" b="b"/>
            <a:pathLst>
              <a:path w="3965171" h="4114800">
                <a:moveTo>
                  <a:pt x="0" y="0"/>
                </a:moveTo>
                <a:lnTo>
                  <a:pt x="3965171" y="0"/>
                </a:lnTo>
                <a:lnTo>
                  <a:pt x="3965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02754" y="2246232"/>
            <a:ext cx="12694961" cy="114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7"/>
              </a:lnSpc>
            </a:pPr>
            <a:r>
              <a:rPr lang="en-US" sz="8158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PROJECT OVERVIEW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6414" y="5392899"/>
            <a:ext cx="5514757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Customer Features :-</a:t>
            </a:r>
          </a:p>
          <a:p>
            <a:pPr algn="just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User Authentication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Appointment Booking and Cancellation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Appointment Management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Insurance Plan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50235" y="5392899"/>
            <a:ext cx="4857532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Administration Features:-</a:t>
            </a:r>
          </a:p>
          <a:p>
            <a:pPr algn="just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Agent Management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Plan Information Management </a:t>
            </a:r>
          </a:p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Admin Dashboard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8572" y="1984767"/>
            <a:ext cx="7355428" cy="112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8199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MILESTONES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5371" y="3636658"/>
            <a:ext cx="3377177" cy="206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2400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1. </a:t>
            </a:r>
            <a:r>
              <a:rPr lang="en-US" sz="2400" b="1" dirty="0"/>
              <a:t>Foundation Setup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Successfully implemented user authentication and registration, laying the groundwork for the agent availability management module.</a:t>
            </a:r>
            <a:endParaRPr lang="en-US" sz="1896" dirty="0">
              <a:solidFill>
                <a:schemeClr val="accent5">
                  <a:lumMod val="50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6402677"/>
            <a:ext cx="3535525" cy="2414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2400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3. </a:t>
            </a:r>
            <a:r>
              <a:rPr lang="en-US" sz="2400" b="1" dirty="0"/>
              <a:t>Streamlined Appointment Management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Developed and integrated a robust appointment management system for users, bridging the gap with backend functionalities while enhancing agent-related features.</a:t>
            </a:r>
            <a:endParaRPr lang="en-US" sz="1896" dirty="0">
              <a:solidFill>
                <a:schemeClr val="accent5">
                  <a:lumMod val="50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159114" y="3636658"/>
            <a:ext cx="3635569" cy="2414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2400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2. </a:t>
            </a:r>
            <a:r>
              <a:rPr lang="en-US" sz="2400" b="1" dirty="0"/>
              <a:t>Enhanced Agent Interface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Delivered a comprehensive agent availability management system, introduced an intuitive appointment scheduling interface, and initiated seamless backend integrations.</a:t>
            </a:r>
            <a:endParaRPr lang="en-US" sz="1896" dirty="0">
              <a:solidFill>
                <a:schemeClr val="accent5">
                  <a:lumMod val="50000"/>
                </a:schemeClr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59114" y="6575801"/>
            <a:ext cx="2691194" cy="310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2400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4. </a:t>
            </a:r>
            <a:r>
              <a:rPr lang="en-US" sz="2400" b="1" dirty="0"/>
              <a:t>Administrative Advancements</a:t>
            </a:r>
            <a:br>
              <a:rPr lang="en-US" sz="2000" dirty="0"/>
            </a:b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Finalized agent functionalities and began working on the admin dashboard, introducing features for efficient management and streamlined operations</a:t>
            </a:r>
            <a:r>
              <a:rPr lang="en-US" sz="2000" dirty="0"/>
              <a:t>.</a:t>
            </a:r>
            <a:endParaRPr lang="en-US" sz="1896" dirty="0">
              <a:solidFill>
                <a:srgbClr val="093A47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005177" y="3111638"/>
            <a:ext cx="7149270" cy="6549889"/>
          </a:xfrm>
          <a:custGeom>
            <a:avLst/>
            <a:gdLst/>
            <a:ahLst/>
            <a:cxnLst/>
            <a:rect l="l" t="t" r="r" b="b"/>
            <a:pathLst>
              <a:path w="8246123" h="7946264">
                <a:moveTo>
                  <a:pt x="0" y="0"/>
                </a:moveTo>
                <a:lnTo>
                  <a:pt x="8246123" y="0"/>
                </a:lnTo>
                <a:lnTo>
                  <a:pt x="8246123" y="7946264"/>
                </a:lnTo>
                <a:lnTo>
                  <a:pt x="0" y="7946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5715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WELCOME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8AC4-4F1E-A54E-DBC8-215D3E230DAA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DB667-07B4-34A6-C073-8D8F206C258C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CCDC3CE-2144-7170-E9CD-6EB858F4B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b="7505"/>
          <a:stretch/>
        </p:blipFill>
        <p:spPr>
          <a:xfrm>
            <a:off x="533400" y="1608672"/>
            <a:ext cx="13441101" cy="8106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E0B38E-346B-3640-C5B7-7E35A21717DA}"/>
              </a:ext>
            </a:extLst>
          </p:cNvPr>
          <p:cNvSpPr txBox="1"/>
          <p:nvPr/>
        </p:nvSpPr>
        <p:spPr>
          <a:xfrm>
            <a:off x="14249400" y="2324100"/>
            <a:ext cx="358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welcome page.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shows user registration and admin  registration</a:t>
            </a:r>
            <a:endParaRPr lang="en-IN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82EE-3646-D03D-3515-056E90052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FEC3599-6235-E4D0-B064-F4360FE58E40}"/>
              </a:ext>
            </a:extLst>
          </p:cNvPr>
          <p:cNvSpPr txBox="1"/>
          <p:nvPr/>
        </p:nvSpPr>
        <p:spPr>
          <a:xfrm>
            <a:off x="675693" y="484704"/>
            <a:ext cx="14128241" cy="828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REGISTRATION PAGE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EF3FF-AAAD-535C-1237-8900EBD7617A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6C5DD-2A7B-A786-389A-F1278FFE32DB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98F826F-1B96-D78E-6E56-7341C056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7438" y="2051956"/>
            <a:ext cx="11316645" cy="4843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B2656-F500-141F-A859-62E366AB2EAD}"/>
              </a:ext>
            </a:extLst>
          </p:cNvPr>
          <p:cNvSpPr txBox="1"/>
          <p:nvPr/>
        </p:nvSpPr>
        <p:spPr>
          <a:xfrm>
            <a:off x="3048000" y="7699472"/>
            <a:ext cx="16205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 with strict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validation,that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should between 18 to 100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must contain a capital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letter,small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letter,number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special character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14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E3B8C-7F39-1D5A-A749-99209D8ACA41}"/>
              </a:ext>
            </a:extLst>
          </p:cNvPr>
          <p:cNvSpPr txBox="1"/>
          <p:nvPr/>
        </p:nvSpPr>
        <p:spPr>
          <a:xfrm>
            <a:off x="304800" y="754153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gave 3456 as passwords it shows.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C97780C-1DCF-152E-67B9-1FFE678B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800" y="2721769"/>
            <a:ext cx="8610599" cy="4843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6E62D-5854-06E8-0E44-9C128CFE113E}"/>
              </a:ext>
            </a:extLst>
          </p:cNvPr>
          <p:cNvSpPr txBox="1"/>
          <p:nvPr/>
        </p:nvSpPr>
        <p:spPr>
          <a:xfrm>
            <a:off x="9586716" y="2872909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gave 15 as age.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DB79AB-246E-A690-D189-2A1EF7CE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8800" y="4134322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4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43648-53F6-EAA0-B87C-113BBAEA188E}"/>
              </a:ext>
            </a:extLst>
          </p:cNvPr>
          <p:cNvSpPr txBox="1"/>
          <p:nvPr/>
        </p:nvSpPr>
        <p:spPr>
          <a:xfrm>
            <a:off x="713478" y="57024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 LOGIN PAGE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C4915B9-14C7-68E6-804F-F2053B6D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62877" y="2051956"/>
            <a:ext cx="11203288" cy="4843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A37FC-11B7-1CBB-F006-4A859B9D57D1}"/>
              </a:ext>
            </a:extLst>
          </p:cNvPr>
          <p:cNvSpPr txBox="1"/>
          <p:nvPr/>
        </p:nvSpPr>
        <p:spPr>
          <a:xfrm>
            <a:off x="2730282" y="7548332"/>
            <a:ext cx="126399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page:user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login in by providing their username and password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clicking on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login,it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display the home page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719</Words>
  <Application>Microsoft Office PowerPoint</Application>
  <PresentationFormat>Custom</PresentationFormat>
  <Paragraphs>99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Wingdings</vt:lpstr>
      <vt:lpstr>Times New Roman</vt:lpstr>
      <vt:lpstr>Garet</vt:lpstr>
      <vt:lpstr>Klein</vt:lpstr>
      <vt:lpstr>Calibri</vt:lpstr>
      <vt:lpstr>Arial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Blue Minimalist Illustrative Training and Development Presentation</dc:title>
  <dc:creator>ADITYA ROY</dc:creator>
  <cp:lastModifiedBy>puli keerthi</cp:lastModifiedBy>
  <cp:revision>18</cp:revision>
  <dcterms:created xsi:type="dcterms:W3CDTF">2006-08-16T00:00:00Z</dcterms:created>
  <dcterms:modified xsi:type="dcterms:W3CDTF">2024-12-11T11:24:52Z</dcterms:modified>
  <dc:identifier>DAGXkWqZlcw</dc:identifier>
</cp:coreProperties>
</file>